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90" r:id="rId5"/>
    <p:sldId id="336" r:id="rId6"/>
    <p:sldId id="337" r:id="rId7"/>
    <p:sldId id="269" r:id="rId8"/>
    <p:sldId id="338" r:id="rId9"/>
    <p:sldId id="339" r:id="rId10"/>
    <p:sldId id="263" r:id="rId11"/>
    <p:sldId id="256" r:id="rId12"/>
    <p:sldId id="340" r:id="rId13"/>
    <p:sldId id="261" r:id="rId14"/>
    <p:sldId id="297" r:id="rId15"/>
    <p:sldId id="341" r:id="rId16"/>
    <p:sldId id="342" r:id="rId17"/>
    <p:sldId id="343" r:id="rId18"/>
    <p:sldId id="298" r:id="rId19"/>
    <p:sldId id="33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8837" autoAdjust="0"/>
  </p:normalViewPr>
  <p:slideViewPr>
    <p:cSldViewPr snapToGrid="0">
      <p:cViewPr varScale="1">
        <p:scale>
          <a:sx n="81" d="100"/>
          <a:sy n="81" d="100"/>
        </p:scale>
        <p:origin x="120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ache\Desktop\GOVA%20Gap%20Analysis-%20March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projects citing industry cluster </a:t>
            </a:r>
            <a:r>
              <a:rPr lang="en-US" sz="2000" b="0" i="0" u="none" strike="noStrike" baseline="0" dirty="0">
                <a:effectLst/>
              </a:rPr>
              <a:t>in proposals (solid green) and project reports (green outline)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projects citing industry cluster</c:v>
                </c:pt>
              </c:strCache>
            </c:strRef>
          </c:tx>
          <c:spPr>
            <a:noFill/>
            <a:ln w="38100"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 w="38100">
                <a:solidFill>
                  <a:schemeClr val="accent6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51C-4737-8772-365B3EAFB07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1C-4737-8772-365B3EAFB07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48-4831-8177-3B94EDA84F5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48-4831-8177-3B94EDA84F5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48-4831-8177-3B94EDA84F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Food &amp; Beverage Processing</c:v>
                </c:pt>
                <c:pt idx="1">
                  <c:v>Manufacturing</c:v>
                </c:pt>
                <c:pt idx="2">
                  <c:v>Life Science &amp; Healthcare</c:v>
                </c:pt>
                <c:pt idx="3">
                  <c:v>Emerging Tech &amp; 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</c:v>
                </c:pt>
                <c:pt idx="1">
                  <c:v>15</c:v>
                </c:pt>
                <c:pt idx="2">
                  <c:v>18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8-4D8B-9D01-83C8E7CA187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4038584"/>
        <c:axId val="574034320"/>
      </c:barChart>
      <c:catAx>
        <c:axId val="574038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034320"/>
        <c:crosses val="autoZero"/>
        <c:auto val="1"/>
        <c:lblAlgn val="ctr"/>
        <c:lblOffset val="100"/>
        <c:noMultiLvlLbl val="0"/>
      </c:catAx>
      <c:valAx>
        <c:axId val="574034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4038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projects citing industry cluster</a:t>
            </a:r>
            <a:r>
              <a:rPr lang="en-US" baseline="0" dirty="0"/>
              <a:t> in proposals (solid green) and project reports (green outline)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projects citing industry cluster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68-4ACB-B561-7B89CB079C7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68-4ACB-B561-7B89CB079C7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68-4ACB-B561-7B89CB079C7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68-4ACB-B561-7B89CB079C7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68-4ACB-B561-7B89CB079C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Food &amp; Beverage Processing</c:v>
                </c:pt>
                <c:pt idx="1">
                  <c:v>Manufacturing</c:v>
                </c:pt>
                <c:pt idx="2">
                  <c:v>Life Science &amp; Healthcare</c:v>
                </c:pt>
                <c:pt idx="3">
                  <c:v>Emerging Tech &amp; 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15</c:v>
                </c:pt>
                <c:pt idx="2">
                  <c:v>17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F68-4ACB-B561-7B89CB079C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4038584"/>
        <c:axId val="574034320"/>
      </c:barChart>
      <c:catAx>
        <c:axId val="574038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034320"/>
        <c:crosses val="autoZero"/>
        <c:auto val="1"/>
        <c:lblAlgn val="ctr"/>
        <c:lblOffset val="100"/>
        <c:noMultiLvlLbl val="0"/>
      </c:catAx>
      <c:valAx>
        <c:axId val="574034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74038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2736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835-407A-9130-09380C68F654}"/>
              </c:ext>
            </c:extLst>
          </c:dPt>
          <c:dPt>
            <c:idx val="1"/>
            <c:bubble3D val="0"/>
            <c:spPr>
              <a:solidFill>
                <a:srgbClr val="4472C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35-407A-9130-09380C68F654}"/>
              </c:ext>
            </c:extLst>
          </c:dPt>
          <c:dPt>
            <c:idx val="2"/>
            <c:bubble3D val="0"/>
            <c:spPr>
              <a:solidFill>
                <a:srgbClr val="35B651">
                  <a:lumMod val="75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835-407A-9130-09380C68F654}"/>
              </c:ext>
            </c:extLst>
          </c:dPt>
          <c:dPt>
            <c:idx val="3"/>
            <c:bubble3D val="0"/>
            <c:spPr>
              <a:solidFill>
                <a:srgbClr val="35B651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835-407A-9130-09380C68F654}"/>
              </c:ext>
            </c:extLst>
          </c:dPt>
          <c:dPt>
            <c:idx val="4"/>
            <c:bubble3D val="0"/>
            <c:spPr>
              <a:pattFill prst="pct75">
                <a:fgClr>
                  <a:srgbClr val="A5A5A5"/>
                </a:fgClr>
                <a:bgClr>
                  <a:srgbClr val="5B9BD5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835-407A-9130-09380C68F654}"/>
              </c:ext>
            </c:extLst>
          </c:dPt>
          <c:dLbls>
            <c:dLbl>
              <c:idx val="0"/>
              <c:layout>
                <c:manualLayout>
                  <c:x val="-0.18934590330537085"/>
                  <c:y val="0.249238593471660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1943882-2020-448D-82B7-E1E11B71A81F}" type="CATEGORYNAME">
                      <a:rPr lang="en-US" sz="1600" b="1" smtClean="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898256263674736"/>
                      <c:h val="0.214022351686478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835-407A-9130-09380C68F654}"/>
                </c:ext>
              </c:extLst>
            </c:dLbl>
            <c:dLbl>
              <c:idx val="1"/>
              <c:layout>
                <c:manualLayout>
                  <c:x val="-0.14033872833221603"/>
                  <c:y val="-0.218360202886331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D727CD-F0C8-48D0-810E-B4F1DC692043}" type="CATEGORYNAME">
                      <a:rPr lang="en-US" sz="1600" b="1" smtClean="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5466373255062"/>
                      <c:h val="0.161596127209963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835-407A-9130-09380C68F654}"/>
                </c:ext>
              </c:extLst>
            </c:dLbl>
            <c:dLbl>
              <c:idx val="2"/>
              <c:layout>
                <c:manualLayout>
                  <c:x val="0.24552471880510898"/>
                  <c:y val="-0.157900114808332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7D174E7-0DA2-447F-A210-D31C2A2F69EB}" type="CATEGORYNAME">
                      <a:rPr lang="en-US" sz="1600" b="1" smtClean="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21299809198266"/>
                      <c:h val="0.3181840080346406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835-407A-9130-09380C68F654}"/>
                </c:ext>
              </c:extLst>
            </c:dLbl>
            <c:dLbl>
              <c:idx val="3"/>
              <c:layout>
                <c:manualLayout>
                  <c:x val="9.5686509135084752E-2"/>
                  <c:y val="2.1905857167556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18BACD4-438F-4026-88CF-650B09179666}" type="CATEGORYNAME">
                      <a:rPr lang="en-US" sz="1600" b="1" smtClean="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87471212231236"/>
                      <c:h val="0.1578214390476541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835-407A-9130-09380C68F654}"/>
                </c:ext>
              </c:extLst>
            </c:dLbl>
            <c:dLbl>
              <c:idx val="4"/>
              <c:layout>
                <c:manualLayout>
                  <c:x val="0.23389788055369337"/>
                  <c:y val="0.179340716551631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789D60E-80E8-4004-B3C6-A51F1DBC5AE1}" type="CATEGORYNAME">
                      <a:rPr lang="en-US" sz="1600" b="1" smtClean="0"/>
                      <a:pPr>
                        <a:defRPr sz="1600"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94627031543854"/>
                      <c:h val="0.23560962058857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835-407A-9130-09380C68F6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Sheet2!$A$1:$A$5</c:f>
              <c:strCache>
                <c:ptCount val="5"/>
                <c:pt idx="0">
                  <c:v>SITES &amp; BUILDINGS ($1.4M)</c:v>
                </c:pt>
                <c:pt idx="1">
                  <c:v>ENTREPRENEURSHIP ($1.09M)</c:v>
                </c:pt>
                <c:pt idx="2">
                  <c:v>TALENT (1.4M)</c:v>
                </c:pt>
                <c:pt idx="3">
                  <c:v>TECHNOLOGY (388K)</c:v>
                </c:pt>
                <c:pt idx="4">
                  <c:v>COVID-19 RESPONSE (1.1M)</c:v>
                </c:pt>
              </c:strCache>
            </c:strRef>
          </c:cat>
          <c:val>
            <c:numRef>
              <c:f>Sheet2!$B$1:$B$5</c:f>
              <c:numCache>
                <c:formatCode>#,##0</c:formatCode>
                <c:ptCount val="5"/>
                <c:pt idx="0">
                  <c:v>1422212</c:v>
                </c:pt>
                <c:pt idx="1">
                  <c:v>1091402</c:v>
                </c:pt>
                <c:pt idx="2">
                  <c:v>1480406</c:v>
                </c:pt>
                <c:pt idx="3">
                  <c:v>388100</c:v>
                </c:pt>
                <c:pt idx="4">
                  <c:v>1113500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35-407A-9130-09380C68F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3E7C6B-96AD-4FD7-9B67-85A8A4C8CB8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6C3BC0-99A3-47C6-85CC-A90B37CB945E}">
      <dgm:prSet phldrT="[Text]"/>
      <dgm:spPr/>
      <dgm:t>
        <a:bodyPr/>
        <a:lstStyle/>
        <a:p>
          <a:r>
            <a:rPr lang="en-US" dirty="0"/>
            <a:t>Target Industry Clusters</a:t>
          </a:r>
        </a:p>
      </dgm:t>
    </dgm:pt>
    <dgm:pt modelId="{70250B5B-FFFF-4EF6-BC97-245ED49B7434}" type="parTrans" cxnId="{AD1BE381-C16A-40F1-8F3F-C5C5033C7FCA}">
      <dgm:prSet/>
      <dgm:spPr/>
      <dgm:t>
        <a:bodyPr/>
        <a:lstStyle/>
        <a:p>
          <a:endParaRPr lang="en-US"/>
        </a:p>
      </dgm:t>
    </dgm:pt>
    <dgm:pt modelId="{F4A45D97-7F5B-4A19-AF12-92BEFD01B61C}" type="sibTrans" cxnId="{AD1BE381-C16A-40F1-8F3F-C5C5033C7FCA}">
      <dgm:prSet/>
      <dgm:spPr/>
      <dgm:t>
        <a:bodyPr/>
        <a:lstStyle/>
        <a:p>
          <a:endParaRPr lang="en-US"/>
        </a:p>
      </dgm:t>
    </dgm:pt>
    <dgm:pt modelId="{FC2480E6-64B9-4F38-925C-067B135F3A2E}">
      <dgm:prSet phldrT="[Text]"/>
      <dgm:spPr/>
      <dgm:t>
        <a:bodyPr/>
        <a:lstStyle/>
        <a:p>
          <a:r>
            <a:rPr lang="en-US" dirty="0"/>
            <a:t>Regional Priorities</a:t>
          </a:r>
        </a:p>
      </dgm:t>
    </dgm:pt>
    <dgm:pt modelId="{FCB6B0F9-AA91-4AD9-B239-B7D93D516814}" type="parTrans" cxnId="{A6EE9708-5E1B-403A-AD30-E088D6D37B2F}">
      <dgm:prSet/>
      <dgm:spPr/>
      <dgm:t>
        <a:bodyPr/>
        <a:lstStyle/>
        <a:p>
          <a:endParaRPr lang="en-US"/>
        </a:p>
      </dgm:t>
    </dgm:pt>
    <dgm:pt modelId="{672D0002-A58D-4935-BA06-6FA20F8241C8}" type="sibTrans" cxnId="{A6EE9708-5E1B-403A-AD30-E088D6D37B2F}">
      <dgm:prSet/>
      <dgm:spPr/>
      <dgm:t>
        <a:bodyPr/>
        <a:lstStyle/>
        <a:p>
          <a:endParaRPr lang="en-US"/>
        </a:p>
      </dgm:t>
    </dgm:pt>
    <dgm:pt modelId="{1A3BC9E1-E95F-49C0-8C72-30C92745D458}">
      <dgm:prSet phldrT="[Text]"/>
      <dgm:spPr/>
      <dgm:t>
        <a:bodyPr/>
        <a:lstStyle/>
        <a:p>
          <a:r>
            <a:rPr lang="en-US" dirty="0"/>
            <a:t>High Wage In-Demand Occupations</a:t>
          </a:r>
        </a:p>
      </dgm:t>
    </dgm:pt>
    <dgm:pt modelId="{F6CD04DE-18B5-4B98-9329-D65A477213F6}" type="parTrans" cxnId="{5E664C45-26A3-4692-856D-DFA26E946D0A}">
      <dgm:prSet/>
      <dgm:spPr/>
      <dgm:t>
        <a:bodyPr/>
        <a:lstStyle/>
        <a:p>
          <a:endParaRPr lang="en-US"/>
        </a:p>
      </dgm:t>
    </dgm:pt>
    <dgm:pt modelId="{558F9049-2869-4B93-940B-6C27B9175F66}" type="sibTrans" cxnId="{5E664C45-26A3-4692-856D-DFA26E946D0A}">
      <dgm:prSet/>
      <dgm:spPr/>
      <dgm:t>
        <a:bodyPr/>
        <a:lstStyle/>
        <a:p>
          <a:endParaRPr lang="en-US"/>
        </a:p>
      </dgm:t>
    </dgm:pt>
    <dgm:pt modelId="{15EA0115-E4D1-42C8-BD3C-9243C96AB716}">
      <dgm:prSet phldrT="[Text]"/>
      <dgm:spPr/>
      <dgm:t>
        <a:bodyPr/>
        <a:lstStyle/>
        <a:p>
          <a:r>
            <a:rPr lang="en-US" dirty="0"/>
            <a:t>GO Virginia Strategies</a:t>
          </a:r>
        </a:p>
      </dgm:t>
    </dgm:pt>
    <dgm:pt modelId="{58792414-A88E-4470-A4C6-D12C52A11C19}" type="parTrans" cxnId="{977FF052-D40B-4F7B-9734-BA3D258B06F4}">
      <dgm:prSet/>
      <dgm:spPr/>
      <dgm:t>
        <a:bodyPr/>
        <a:lstStyle/>
        <a:p>
          <a:endParaRPr lang="en-US"/>
        </a:p>
      </dgm:t>
    </dgm:pt>
    <dgm:pt modelId="{9E88BBD3-BA36-4918-8EB0-C9DCA53548E2}" type="sibTrans" cxnId="{977FF052-D40B-4F7B-9734-BA3D258B06F4}">
      <dgm:prSet/>
      <dgm:spPr/>
      <dgm:t>
        <a:bodyPr/>
        <a:lstStyle/>
        <a:p>
          <a:endParaRPr lang="en-US"/>
        </a:p>
      </dgm:t>
    </dgm:pt>
    <dgm:pt modelId="{F29B8E4A-3A62-41CA-9EF0-E994E42270C4}" type="pres">
      <dgm:prSet presAssocID="{4F3E7C6B-96AD-4FD7-9B67-85A8A4C8CB8F}" presName="Name0" presStyleCnt="0">
        <dgm:presLayoutVars>
          <dgm:chMax val="4"/>
          <dgm:resizeHandles val="exact"/>
        </dgm:presLayoutVars>
      </dgm:prSet>
      <dgm:spPr/>
    </dgm:pt>
    <dgm:pt modelId="{AB51132F-6DF8-4AC1-9976-5FB0914E1C9E}" type="pres">
      <dgm:prSet presAssocID="{4F3E7C6B-96AD-4FD7-9B67-85A8A4C8CB8F}" presName="ellipse" presStyleLbl="trBgShp" presStyleIdx="0" presStyleCnt="1"/>
      <dgm:spPr/>
    </dgm:pt>
    <dgm:pt modelId="{0F589738-19CD-4E13-924B-32A7DA185589}" type="pres">
      <dgm:prSet presAssocID="{4F3E7C6B-96AD-4FD7-9B67-85A8A4C8CB8F}" presName="arrow1" presStyleLbl="fgShp" presStyleIdx="0" presStyleCnt="1"/>
      <dgm:spPr/>
    </dgm:pt>
    <dgm:pt modelId="{36185676-D62E-476D-B19C-C30986DBBA43}" type="pres">
      <dgm:prSet presAssocID="{4F3E7C6B-96AD-4FD7-9B67-85A8A4C8CB8F}" presName="rectangle" presStyleLbl="revTx" presStyleIdx="0" presStyleCnt="1">
        <dgm:presLayoutVars>
          <dgm:bulletEnabled val="1"/>
        </dgm:presLayoutVars>
      </dgm:prSet>
      <dgm:spPr/>
    </dgm:pt>
    <dgm:pt modelId="{E5F37442-45A3-480F-8ECC-96AC72E939AA}" type="pres">
      <dgm:prSet presAssocID="{FC2480E6-64B9-4F38-925C-067B135F3A2E}" presName="item1" presStyleLbl="node1" presStyleIdx="0" presStyleCnt="3">
        <dgm:presLayoutVars>
          <dgm:bulletEnabled val="1"/>
        </dgm:presLayoutVars>
      </dgm:prSet>
      <dgm:spPr/>
    </dgm:pt>
    <dgm:pt modelId="{9E12C96F-8CF7-446E-9BA6-55BF94EF7B44}" type="pres">
      <dgm:prSet presAssocID="{1A3BC9E1-E95F-49C0-8C72-30C92745D458}" presName="item2" presStyleLbl="node1" presStyleIdx="1" presStyleCnt="3">
        <dgm:presLayoutVars>
          <dgm:bulletEnabled val="1"/>
        </dgm:presLayoutVars>
      </dgm:prSet>
      <dgm:spPr/>
    </dgm:pt>
    <dgm:pt modelId="{ECA11213-6999-4BEB-AEC4-95F0FC83A47A}" type="pres">
      <dgm:prSet presAssocID="{15EA0115-E4D1-42C8-BD3C-9243C96AB716}" presName="item3" presStyleLbl="node1" presStyleIdx="2" presStyleCnt="3">
        <dgm:presLayoutVars>
          <dgm:bulletEnabled val="1"/>
        </dgm:presLayoutVars>
      </dgm:prSet>
      <dgm:spPr/>
    </dgm:pt>
    <dgm:pt modelId="{FFC09C58-E1D8-49FF-833D-ADA5CF0A2890}" type="pres">
      <dgm:prSet presAssocID="{4F3E7C6B-96AD-4FD7-9B67-85A8A4C8CB8F}" presName="funnel" presStyleLbl="trAlignAcc1" presStyleIdx="0" presStyleCnt="1"/>
      <dgm:spPr/>
    </dgm:pt>
  </dgm:ptLst>
  <dgm:cxnLst>
    <dgm:cxn modelId="{A6EE9708-5E1B-403A-AD30-E088D6D37B2F}" srcId="{4F3E7C6B-96AD-4FD7-9B67-85A8A4C8CB8F}" destId="{FC2480E6-64B9-4F38-925C-067B135F3A2E}" srcOrd="1" destOrd="0" parTransId="{FCB6B0F9-AA91-4AD9-B239-B7D93D516814}" sibTransId="{672D0002-A58D-4935-BA06-6FA20F8241C8}"/>
    <dgm:cxn modelId="{2C6CF116-5CAA-4E91-B3B6-E4441C4E77B5}" type="presOf" srcId="{1A3BC9E1-E95F-49C0-8C72-30C92745D458}" destId="{E5F37442-45A3-480F-8ECC-96AC72E939AA}" srcOrd="0" destOrd="0" presId="urn:microsoft.com/office/officeart/2005/8/layout/funnel1"/>
    <dgm:cxn modelId="{B3C84A2B-80CF-4B3E-936B-DC8F77E469F7}" type="presOf" srcId="{FC2480E6-64B9-4F38-925C-067B135F3A2E}" destId="{9E12C96F-8CF7-446E-9BA6-55BF94EF7B44}" srcOrd="0" destOrd="0" presId="urn:microsoft.com/office/officeart/2005/8/layout/funnel1"/>
    <dgm:cxn modelId="{5E664C45-26A3-4692-856D-DFA26E946D0A}" srcId="{4F3E7C6B-96AD-4FD7-9B67-85A8A4C8CB8F}" destId="{1A3BC9E1-E95F-49C0-8C72-30C92745D458}" srcOrd="2" destOrd="0" parTransId="{F6CD04DE-18B5-4B98-9329-D65A477213F6}" sibTransId="{558F9049-2869-4B93-940B-6C27B9175F66}"/>
    <dgm:cxn modelId="{320BF46A-9728-4687-946A-4DBB5661EDE9}" type="presOf" srcId="{4F3E7C6B-96AD-4FD7-9B67-85A8A4C8CB8F}" destId="{F29B8E4A-3A62-41CA-9EF0-E994E42270C4}" srcOrd="0" destOrd="0" presId="urn:microsoft.com/office/officeart/2005/8/layout/funnel1"/>
    <dgm:cxn modelId="{5B400C6F-8801-49DE-9C90-8850034E5C2A}" type="presOf" srcId="{676C3BC0-99A3-47C6-85CC-A90B37CB945E}" destId="{ECA11213-6999-4BEB-AEC4-95F0FC83A47A}" srcOrd="0" destOrd="0" presId="urn:microsoft.com/office/officeart/2005/8/layout/funnel1"/>
    <dgm:cxn modelId="{977FF052-D40B-4F7B-9734-BA3D258B06F4}" srcId="{4F3E7C6B-96AD-4FD7-9B67-85A8A4C8CB8F}" destId="{15EA0115-E4D1-42C8-BD3C-9243C96AB716}" srcOrd="3" destOrd="0" parTransId="{58792414-A88E-4470-A4C6-D12C52A11C19}" sibTransId="{9E88BBD3-BA36-4918-8EB0-C9DCA53548E2}"/>
    <dgm:cxn modelId="{AD1BE381-C16A-40F1-8F3F-C5C5033C7FCA}" srcId="{4F3E7C6B-96AD-4FD7-9B67-85A8A4C8CB8F}" destId="{676C3BC0-99A3-47C6-85CC-A90B37CB945E}" srcOrd="0" destOrd="0" parTransId="{70250B5B-FFFF-4EF6-BC97-245ED49B7434}" sibTransId="{F4A45D97-7F5B-4A19-AF12-92BEFD01B61C}"/>
    <dgm:cxn modelId="{CDFB5BFC-7F46-4B36-BDB1-270B5D1BC1A4}" type="presOf" srcId="{15EA0115-E4D1-42C8-BD3C-9243C96AB716}" destId="{36185676-D62E-476D-B19C-C30986DBBA43}" srcOrd="0" destOrd="0" presId="urn:microsoft.com/office/officeart/2005/8/layout/funnel1"/>
    <dgm:cxn modelId="{9DBB1FD9-5F88-4C7E-B5C8-9D0F40B5C273}" type="presParOf" srcId="{F29B8E4A-3A62-41CA-9EF0-E994E42270C4}" destId="{AB51132F-6DF8-4AC1-9976-5FB0914E1C9E}" srcOrd="0" destOrd="0" presId="urn:microsoft.com/office/officeart/2005/8/layout/funnel1"/>
    <dgm:cxn modelId="{20BC6FEC-DB0E-4965-901C-29D6B7CCEE6F}" type="presParOf" srcId="{F29B8E4A-3A62-41CA-9EF0-E994E42270C4}" destId="{0F589738-19CD-4E13-924B-32A7DA185589}" srcOrd="1" destOrd="0" presId="urn:microsoft.com/office/officeart/2005/8/layout/funnel1"/>
    <dgm:cxn modelId="{94605C1B-5224-4B64-BC30-C4FFB2770342}" type="presParOf" srcId="{F29B8E4A-3A62-41CA-9EF0-E994E42270C4}" destId="{36185676-D62E-476D-B19C-C30986DBBA43}" srcOrd="2" destOrd="0" presId="urn:microsoft.com/office/officeart/2005/8/layout/funnel1"/>
    <dgm:cxn modelId="{4E0DDA42-2032-499C-AB10-F3D47135A890}" type="presParOf" srcId="{F29B8E4A-3A62-41CA-9EF0-E994E42270C4}" destId="{E5F37442-45A3-480F-8ECC-96AC72E939AA}" srcOrd="3" destOrd="0" presId="urn:microsoft.com/office/officeart/2005/8/layout/funnel1"/>
    <dgm:cxn modelId="{909CAD73-DF16-4FBE-AEF0-B1EFD5F08D38}" type="presParOf" srcId="{F29B8E4A-3A62-41CA-9EF0-E994E42270C4}" destId="{9E12C96F-8CF7-446E-9BA6-55BF94EF7B44}" srcOrd="4" destOrd="0" presId="urn:microsoft.com/office/officeart/2005/8/layout/funnel1"/>
    <dgm:cxn modelId="{F20590BB-1C0C-46D6-9807-95F125B74D6A}" type="presParOf" srcId="{F29B8E4A-3A62-41CA-9EF0-E994E42270C4}" destId="{ECA11213-6999-4BEB-AEC4-95F0FC83A47A}" srcOrd="5" destOrd="0" presId="urn:microsoft.com/office/officeart/2005/8/layout/funnel1"/>
    <dgm:cxn modelId="{D4AF03AB-1449-46CB-AD18-713E9CCD6F47}" type="presParOf" srcId="{F29B8E4A-3A62-41CA-9EF0-E994E42270C4}" destId="{FFC09C58-E1D8-49FF-833D-ADA5CF0A289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1132F-6DF8-4AC1-9976-5FB0914E1C9E}">
      <dsp:nvSpPr>
        <dsp:cNvPr id="0" name=""/>
        <dsp:cNvSpPr/>
      </dsp:nvSpPr>
      <dsp:spPr>
        <a:xfrm>
          <a:off x="1833466" y="247611"/>
          <a:ext cx="4914142" cy="170661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89738-19CD-4E13-924B-32A7DA185589}">
      <dsp:nvSpPr>
        <dsp:cNvPr id="0" name=""/>
        <dsp:cNvSpPr/>
      </dsp:nvSpPr>
      <dsp:spPr>
        <a:xfrm>
          <a:off x="3821979" y="4426537"/>
          <a:ext cx="952353" cy="60950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185676-D62E-476D-B19C-C30986DBBA43}">
      <dsp:nvSpPr>
        <dsp:cNvPr id="0" name=""/>
        <dsp:cNvSpPr/>
      </dsp:nvSpPr>
      <dsp:spPr>
        <a:xfrm>
          <a:off x="2012508" y="4914142"/>
          <a:ext cx="4571295" cy="11428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GO Virginia Strategies</a:t>
          </a:r>
        </a:p>
      </dsp:txBody>
      <dsp:txXfrm>
        <a:off x="2012508" y="4914142"/>
        <a:ext cx="4571295" cy="1142823"/>
      </dsp:txXfrm>
    </dsp:sp>
    <dsp:sp modelId="{E5F37442-45A3-480F-8ECC-96AC72E939AA}">
      <dsp:nvSpPr>
        <dsp:cNvPr id="0" name=""/>
        <dsp:cNvSpPr/>
      </dsp:nvSpPr>
      <dsp:spPr>
        <a:xfrm>
          <a:off x="3620080" y="2086034"/>
          <a:ext cx="1714235" cy="1714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High Wage In-Demand Occupations</a:t>
          </a:r>
        </a:p>
      </dsp:txBody>
      <dsp:txXfrm>
        <a:off x="3871124" y="2337078"/>
        <a:ext cx="1212147" cy="1212147"/>
      </dsp:txXfrm>
    </dsp:sp>
    <dsp:sp modelId="{9E12C96F-8CF7-446E-9BA6-55BF94EF7B44}">
      <dsp:nvSpPr>
        <dsp:cNvPr id="0" name=""/>
        <dsp:cNvSpPr/>
      </dsp:nvSpPr>
      <dsp:spPr>
        <a:xfrm>
          <a:off x="2393449" y="799976"/>
          <a:ext cx="1714235" cy="1714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Regional Priorities</a:t>
          </a:r>
        </a:p>
      </dsp:txBody>
      <dsp:txXfrm>
        <a:off x="2644493" y="1051020"/>
        <a:ext cx="1212147" cy="1212147"/>
      </dsp:txXfrm>
    </dsp:sp>
    <dsp:sp modelId="{ECA11213-6999-4BEB-AEC4-95F0FC83A47A}">
      <dsp:nvSpPr>
        <dsp:cNvPr id="0" name=""/>
        <dsp:cNvSpPr/>
      </dsp:nvSpPr>
      <dsp:spPr>
        <a:xfrm>
          <a:off x="4145779" y="385512"/>
          <a:ext cx="1714235" cy="17142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Target Industry Clusters</a:t>
          </a:r>
        </a:p>
      </dsp:txBody>
      <dsp:txXfrm>
        <a:off x="4396823" y="636556"/>
        <a:ext cx="1212147" cy="1212147"/>
      </dsp:txXfrm>
    </dsp:sp>
    <dsp:sp modelId="{FFC09C58-E1D8-49FF-833D-ADA5CF0A2890}">
      <dsp:nvSpPr>
        <dsp:cNvPr id="0" name=""/>
        <dsp:cNvSpPr/>
      </dsp:nvSpPr>
      <dsp:spPr>
        <a:xfrm>
          <a:off x="1631567" y="38094"/>
          <a:ext cx="5333177" cy="4266542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ACC7665-70F9-482E-A938-1FD7E167C25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0C37AC5-7B3B-42D3-B318-500E1FCC4C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53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758D6-789B-4BE5-BB65-50A146FDDB7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A84B8-BF85-4927-B6B0-638C2AB08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0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745FE-C038-42A6-A1B1-D7FB7D6CB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5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745FE-C038-42A6-A1B1-D7FB7D6CBE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1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745FE-C038-42A6-A1B1-D7FB7D6CBE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11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745FE-C038-42A6-A1B1-D7FB7D6CBE0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4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745FE-C038-42A6-A1B1-D7FB7D6CBE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3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745FE-C038-42A6-A1B1-D7FB7D6CBE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07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E745FE-C038-42A6-A1B1-D7FB7D6CBE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7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F7C0-5873-47DC-8B6F-CD89EE66B02E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C6A7-E6F2-4005-AEC2-097E5F3D267D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5314-2930-4B7D-A073-73767202EE26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D4DD2-DEDB-43CD-A89D-1B5CCEC5E378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EA95D-5AAD-49DD-B20B-97256406D55F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DD64-CD63-4DF8-BFE4-0E4306B3B238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E0C-50C0-4B69-8784-CD10B16135E7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4E71-9B83-47A6-A1BD-FFC0D9070B3A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6CFA-A464-4533-AC26-18B8F90F3106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8A45D-34AA-489F-84C8-1834668FB1B6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778E-AD7C-4544-83B3-027FAF58D165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24645-57F7-439C-9350-42C0EEAADB6E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559C-DF0C-4521-AA95-6B5E645BC73C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734D-7478-419E-B0FD-026C444BF520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4FC5-13C8-46A3-9771-5062CD1898DC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B075F-B75A-40AE-B7D6-968DC253E6D9}" type="datetime1">
              <a:rPr lang="en-US" smtClean="0"/>
              <a:t>9/1/2021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DFE8-BEED-4628-8207-459B7352536D}" type="datetime1">
              <a:rPr lang="en-US" smtClean="0"/>
              <a:t>9/1/2021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3C3CD-0479-411B-B096-8E58E49EB0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 VIRGINIA 2021 GROWTH AND DIVERSIFICATION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4E3C94-0F0B-4798-96DE-DD7B77B2D3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Preliminary Data for Consideration</a:t>
            </a:r>
          </a:p>
        </p:txBody>
      </p:sp>
    </p:spTree>
    <p:extLst>
      <p:ext uri="{BB962C8B-B14F-4D97-AF65-F5344CB8AC3E}">
        <p14:creationId xmlns:p14="http://schemas.microsoft.com/office/powerpoint/2010/main" val="3573193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53" y="516867"/>
            <a:ext cx="8596668" cy="1320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Where was the funding allocated?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27951" y="-163000"/>
            <a:ext cx="4573247" cy="3396449"/>
            <a:chOff x="7627951" y="-163000"/>
            <a:chExt cx="4573247" cy="3396449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8184543" y="127221"/>
              <a:ext cx="4007457" cy="31805"/>
            </a:xfrm>
            <a:prstGeom prst="line">
              <a:avLst/>
            </a:prstGeom>
            <a:ln w="374650">
              <a:solidFill>
                <a:schemeClr val="accent5">
                  <a:lumMod val="7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1998518" y="23859"/>
              <a:ext cx="5452" cy="2600071"/>
            </a:xfrm>
            <a:prstGeom prst="line">
              <a:avLst/>
            </a:prstGeom>
            <a:ln w="374650">
              <a:solidFill>
                <a:schemeClr val="accent5">
                  <a:lumMod val="75000"/>
                </a:schemeClr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Isosceles Triangle 6"/>
            <p:cNvSpPr/>
            <p:nvPr/>
          </p:nvSpPr>
          <p:spPr>
            <a:xfrm>
              <a:off x="7627951" y="-163000"/>
              <a:ext cx="1277509" cy="56703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11278924" y="2311175"/>
              <a:ext cx="1277509" cy="56703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5487797" y="932164"/>
          <a:ext cx="5925711" cy="518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72879" y="2461284"/>
            <a:ext cx="2672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Sites &amp; Buildings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5679" y="2305147"/>
            <a:ext cx="457200" cy="76071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15679" y="3559795"/>
            <a:ext cx="457200" cy="5446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15679" y="3178653"/>
            <a:ext cx="4572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70569" y="1690689"/>
            <a:ext cx="3919993" cy="4026298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50844" y="1803726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</a:rPr>
              <a:t>30 TOTAL PROJECTS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27304" y="5661878"/>
            <a:ext cx="375036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$6.3 Million Allocated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$7.3 Million Leveraged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15679" y="4217219"/>
            <a:ext cx="4572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999B9D-56D3-4ACE-B676-C6B8CAFE6CA0}"/>
              </a:ext>
            </a:extLst>
          </p:cNvPr>
          <p:cNvSpPr/>
          <p:nvPr/>
        </p:nvSpPr>
        <p:spPr>
          <a:xfrm>
            <a:off x="915679" y="5013789"/>
            <a:ext cx="457200" cy="49101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3A372EC8-A62C-4642-9D19-A035B8B518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271772"/>
              </p:ext>
            </p:extLst>
          </p:nvPr>
        </p:nvGraphicFramePr>
        <p:xfrm>
          <a:off x="5451803" y="971079"/>
          <a:ext cx="5701206" cy="5147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547086-6F00-4991-AD18-AA3824950E6B}"/>
              </a:ext>
            </a:extLst>
          </p:cNvPr>
          <p:cNvSpPr txBox="1"/>
          <p:nvPr/>
        </p:nvSpPr>
        <p:spPr>
          <a:xfrm>
            <a:off x="1372879" y="3115874"/>
            <a:ext cx="124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Technology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6366EC-CA19-48A0-AE35-948804983617}"/>
              </a:ext>
            </a:extLst>
          </p:cNvPr>
          <p:cNvSpPr txBox="1"/>
          <p:nvPr/>
        </p:nvSpPr>
        <p:spPr>
          <a:xfrm>
            <a:off x="1350844" y="3656800"/>
            <a:ext cx="187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Entrepreneurship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010B2E-3365-4B28-89AB-641BC8EA7F44}"/>
              </a:ext>
            </a:extLst>
          </p:cNvPr>
          <p:cNvSpPr txBox="1"/>
          <p:nvPr/>
        </p:nvSpPr>
        <p:spPr>
          <a:xfrm flipH="1">
            <a:off x="1372879" y="4415730"/>
            <a:ext cx="27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Talent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50A106C-57EB-4886-87A5-6FBAA665FA84}"/>
              </a:ext>
            </a:extLst>
          </p:cNvPr>
          <p:cNvSpPr txBox="1"/>
          <p:nvPr/>
        </p:nvSpPr>
        <p:spPr>
          <a:xfrm>
            <a:off x="1372879" y="5086236"/>
            <a:ext cx="1994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Covid-19 Response</a:t>
            </a:r>
            <a:endParaRPr lang="en-US" dirty="0"/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4C16BD51-0659-4BA0-8242-E987D27674CC}"/>
              </a:ext>
            </a:extLst>
          </p:cNvPr>
          <p:cNvSpPr/>
          <p:nvPr/>
        </p:nvSpPr>
        <p:spPr>
          <a:xfrm>
            <a:off x="3897113" y="2692866"/>
            <a:ext cx="1820411" cy="2210153"/>
          </a:xfrm>
          <a:prstGeom prst="wedgeRectCallout">
            <a:avLst>
              <a:gd name="adj1" fmla="val -118068"/>
              <a:gd name="adj2" fmla="val -21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Any project including the “Technology development” strategic area tend to include it as secondary to other strategic focus areas</a:t>
            </a:r>
          </a:p>
        </p:txBody>
      </p:sp>
    </p:spTree>
    <p:extLst>
      <p:ext uri="{BB962C8B-B14F-4D97-AF65-F5344CB8AC3E}">
        <p14:creationId xmlns:p14="http://schemas.microsoft.com/office/powerpoint/2010/main" val="2078099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9F1DE-87B1-4735-8055-2079D8EE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STRATEGIC AREAS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68E79-C7B1-4789-9744-8D3D00EA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934"/>
            <a:ext cx="8596668" cy="51367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Sites and Infrastructure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Leads: John Dooley and Beverly Dalton (council), Ashley Posthumus (staff)</a:t>
            </a:r>
          </a:p>
          <a:p>
            <a:r>
              <a:rPr lang="en-US" sz="2400" dirty="0"/>
              <a:t>Cluster Scale Up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Leads: Eddie Amos and Janice Crawford (council), John Provo (staff)</a:t>
            </a:r>
          </a:p>
          <a:p>
            <a:r>
              <a:rPr lang="en-US" sz="2400" dirty="0"/>
              <a:t>Talent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Leads: Pat Huber and Nathaniel Bishop (council), Zach Jackson (staff)</a:t>
            </a:r>
          </a:p>
          <a:p>
            <a:r>
              <a:rPr lang="en-US" sz="2400" dirty="0"/>
              <a:t>Entrepreneurship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Leads: Marty Muscatello and Luke Towles (council), Sarah Lyon-Hill (staff)</a:t>
            </a:r>
          </a:p>
        </p:txBody>
      </p:sp>
    </p:spTree>
    <p:extLst>
      <p:ext uri="{BB962C8B-B14F-4D97-AF65-F5344CB8AC3E}">
        <p14:creationId xmlns:p14="http://schemas.microsoft.com/office/powerpoint/2010/main" val="330523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9F1DE-87B1-4735-8055-2079D8EE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68E79-C7B1-4789-9744-8D3D00EA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934"/>
            <a:ext cx="8596668" cy="5121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First Working Group Strategy Sessions!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478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9F1DE-87B1-4735-8055-2079D8EE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68E79-C7B1-4789-9744-8D3D00EA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934"/>
            <a:ext cx="8596668" cy="38649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Discuss our assets and what’s changed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Discuss existing and new strategies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Brainstorm a large list of challenges, needs, and strategies that will contribute to GO Virginia goals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387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9F1DE-87B1-4735-8055-2079D8EE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68E79-C7B1-4789-9744-8D3D00EA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934"/>
            <a:ext cx="8596668" cy="38649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Discuss our assets and what’s changed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Discuss existing and new strategies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Brainstorm a large list of challenges, needs, and strategies that will contribute to GO Virginia goals</a:t>
            </a:r>
            <a:endParaRPr lang="en-US" sz="1800" dirty="0">
              <a:solidFill>
                <a:schemeClr val="accent1"/>
              </a:solidFill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4E0DB1B4-9008-4DEE-B6E7-64C864E61E92}"/>
              </a:ext>
            </a:extLst>
          </p:cNvPr>
          <p:cNvSpPr txBox="1">
            <a:spLocks/>
          </p:cNvSpPr>
          <p:nvPr/>
        </p:nvSpPr>
        <p:spPr>
          <a:xfrm>
            <a:off x="677334" y="3796751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BY END OF DAY…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7E884A9-33B3-4D9E-B0C3-1AF2C8ACFFFA}"/>
              </a:ext>
            </a:extLst>
          </p:cNvPr>
          <p:cNvSpPr txBox="1">
            <a:spLocks/>
          </p:cNvSpPr>
          <p:nvPr/>
        </p:nvSpPr>
        <p:spPr>
          <a:xfrm>
            <a:off x="677334" y="4729085"/>
            <a:ext cx="8596668" cy="386495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We’ll have a better understand of our strategic priorities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46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B9F1DE-87B1-4735-8055-2079D8EEA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G&amp;D WORK 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E68E79-C7B1-4789-9744-8D3D00EA1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1934"/>
            <a:ext cx="8596668" cy="513677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August 18</a:t>
            </a:r>
            <a:r>
              <a:rPr lang="en-US" sz="2400" baseline="30000" dirty="0"/>
              <a:t>th</a:t>
            </a:r>
            <a:r>
              <a:rPr lang="en-US" sz="2400" dirty="0"/>
              <a:t>: Kick off meeting with breakout strategy workshops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Develop initial strategies for each of the four strategic areas</a:t>
            </a:r>
          </a:p>
          <a:p>
            <a:r>
              <a:rPr lang="en-US" sz="2400" dirty="0"/>
              <a:t>End of August: Virtual strategy workshops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Refine strategies</a:t>
            </a:r>
          </a:p>
          <a:p>
            <a:r>
              <a:rPr lang="en-US" sz="2400" dirty="0"/>
              <a:t>September: Regional meetings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Present strategies and receive public feedback</a:t>
            </a:r>
          </a:p>
          <a:p>
            <a:r>
              <a:rPr lang="en-US" sz="2400" dirty="0"/>
              <a:t>September Council Meeting: Review G&amp;D plan</a:t>
            </a:r>
          </a:p>
          <a:p>
            <a:pPr lvl="1"/>
            <a:r>
              <a:rPr lang="en-US" sz="1800" dirty="0">
                <a:solidFill>
                  <a:schemeClr val="accent1"/>
                </a:solidFill>
              </a:rPr>
              <a:t>Edits to the G&amp;D Plan draft</a:t>
            </a:r>
          </a:p>
          <a:p>
            <a:r>
              <a:rPr lang="en-US" sz="2400" dirty="0"/>
              <a:t>October 30</a:t>
            </a:r>
            <a:r>
              <a:rPr lang="en-US" sz="2400" baseline="30000" dirty="0"/>
              <a:t>th</a:t>
            </a:r>
            <a:r>
              <a:rPr lang="en-US" sz="2400" dirty="0"/>
              <a:t>: Submit G&amp;D plan to state</a:t>
            </a:r>
          </a:p>
        </p:txBody>
      </p:sp>
    </p:spTree>
    <p:extLst>
      <p:ext uri="{BB962C8B-B14F-4D97-AF65-F5344CB8AC3E}">
        <p14:creationId xmlns:p14="http://schemas.microsoft.com/office/powerpoint/2010/main" val="1897703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1D342-2DDF-490F-AA44-0727733A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WORKGROUP SESSIONS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6070-F007-4EAF-93F0-3AAD07287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5837"/>
            <a:ext cx="8596668" cy="45055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Sites and Infrastructure &gt; </a:t>
            </a:r>
            <a:r>
              <a:rPr lang="en-US" sz="2800" dirty="0">
                <a:solidFill>
                  <a:srgbClr val="273691"/>
                </a:solidFill>
                <a:latin typeface="Trebuchet MS" panose="020B0603020202020204"/>
              </a:rPr>
              <a:t>Room 418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73691"/>
              </a:buClr>
              <a:buSzPct val="8000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7369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Cluster Scale Up &gt; </a:t>
            </a:r>
            <a:r>
              <a:rPr lang="en-US" sz="2800" dirty="0">
                <a:solidFill>
                  <a:srgbClr val="273691"/>
                </a:solidFill>
                <a:latin typeface="Trebuchet MS" panose="020B0603020202020204"/>
              </a:rPr>
              <a:t>Room 403</a:t>
            </a:r>
          </a:p>
          <a:p>
            <a:endParaRPr lang="en-US" sz="2800" dirty="0">
              <a:solidFill>
                <a:srgbClr val="273691"/>
              </a:solidFill>
              <a:latin typeface="Trebuchet MS" panose="020B0603020202020204"/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Talent &gt; </a:t>
            </a:r>
            <a:r>
              <a:rPr lang="en-US" sz="2800" dirty="0">
                <a:solidFill>
                  <a:srgbClr val="273691"/>
                </a:solidFill>
              </a:rPr>
              <a:t>Room 212 </a:t>
            </a:r>
          </a:p>
          <a:p>
            <a:endParaRPr lang="en-US" sz="2800" dirty="0">
              <a:solidFill>
                <a:srgbClr val="273691"/>
              </a:solidFill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Entrepreneurship &gt; </a:t>
            </a:r>
            <a:r>
              <a:rPr lang="en-US" sz="2800" dirty="0">
                <a:solidFill>
                  <a:srgbClr val="273691"/>
                </a:solidFill>
              </a:rPr>
              <a:t>Room 409</a:t>
            </a:r>
          </a:p>
          <a:p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273691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en-US" sz="2000" dirty="0">
              <a:solidFill>
                <a:schemeClr val="accent1"/>
              </a:solidFill>
            </a:endParaRPr>
          </a:p>
          <a:p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A2B92-1A73-409B-BE35-95E68DF9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83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99811-A4A3-4C49-8B42-18172932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G&amp;D Plan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DE35-9A3A-4090-A8E7-6D7A0678A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9775"/>
            <a:ext cx="8596668" cy="437158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Develop strategies that will guide the GO Virginia Region 2 Council in providing funding to projects that ensure growth in target industries, regional GDP, and higher-wage occupations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Identify economic opportunities, needs, and challenges for the region</a:t>
            </a:r>
          </a:p>
          <a:p>
            <a:r>
              <a:rPr lang="en-US" dirty="0"/>
              <a:t>Align with existing plans and priorities- no duplication of ongoing effort</a:t>
            </a:r>
          </a:p>
          <a:p>
            <a:r>
              <a:rPr lang="en-US" dirty="0"/>
              <a:t>Establish priorities among identified opportunities </a:t>
            </a:r>
          </a:p>
          <a:p>
            <a:r>
              <a:rPr lang="en-US" dirty="0"/>
              <a:t>Workforce gap analysis that identifies in-demand jobs at or higher than the median wage ($22/</a:t>
            </a:r>
            <a:r>
              <a:rPr lang="en-US" dirty="0" err="1"/>
              <a:t>hr</a:t>
            </a:r>
            <a:r>
              <a:rPr lang="en-US" dirty="0"/>
              <a:t> or $46,000 annually)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0ECE6-3FE8-4BF3-9416-35A1A69E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80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F159DC3-8D19-4928-BAD2-4E41167375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383450"/>
              </p:ext>
            </p:extLst>
          </p:nvPr>
        </p:nvGraphicFramePr>
        <p:xfrm>
          <a:off x="677863" y="451514"/>
          <a:ext cx="8596312" cy="6095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5792D-FA05-4769-A03C-9F380F8D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33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2017 Growth and Diversification Plan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</a:rPr>
              <a:t>Target Industry Clusters</a:t>
            </a:r>
          </a:p>
          <a:p>
            <a:r>
              <a:rPr lang="en-US" sz="2000" dirty="0"/>
              <a:t>Emerging Technology &amp; IT</a:t>
            </a:r>
          </a:p>
          <a:p>
            <a:r>
              <a:rPr lang="en-US" sz="2000" dirty="0"/>
              <a:t>Life Sciences &amp; Healthcare</a:t>
            </a:r>
          </a:p>
          <a:p>
            <a:r>
              <a:rPr lang="en-US" sz="2000" dirty="0"/>
              <a:t>Manufacturing</a:t>
            </a:r>
          </a:p>
          <a:p>
            <a:r>
              <a:rPr lang="en-US" sz="2000" dirty="0"/>
              <a:t>Food &amp; Beverage Processing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>
                <a:solidFill>
                  <a:schemeClr val="accent5"/>
                </a:solidFill>
              </a:rPr>
              <a:t>Strategic Focus Areas</a:t>
            </a:r>
          </a:p>
          <a:p>
            <a:r>
              <a:rPr lang="en-US" sz="2000" dirty="0"/>
              <a:t>Talent attraction &amp; retention</a:t>
            </a:r>
          </a:p>
          <a:p>
            <a:r>
              <a:rPr lang="en-US" sz="2000" dirty="0"/>
              <a:t>Collaborative development of sites &amp; buildings</a:t>
            </a:r>
          </a:p>
          <a:p>
            <a:r>
              <a:rPr lang="en-US" sz="2000" dirty="0"/>
              <a:t>Entrepreneurship and business development</a:t>
            </a:r>
          </a:p>
          <a:p>
            <a:r>
              <a:rPr lang="en-US" sz="2000" dirty="0"/>
              <a:t>Technology development</a:t>
            </a:r>
          </a:p>
        </p:txBody>
      </p:sp>
    </p:spTree>
    <p:extLst>
      <p:ext uri="{BB962C8B-B14F-4D97-AF65-F5344CB8AC3E}">
        <p14:creationId xmlns:p14="http://schemas.microsoft.com/office/powerpoint/2010/main" val="1349383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2C1B2D5-2B55-4872-8258-0D81DD75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Industry Cluster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8D5566C-FE69-4BB0-8E1E-2E3DC2C364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73E7-E548-4CBB-A18B-68D3DF6F9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3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85487-A7D4-41EC-A0D4-D5282B07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18094C8-104C-4AC4-8982-258A29AB4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74148"/>
              </p:ext>
            </p:extLst>
          </p:nvPr>
        </p:nvGraphicFramePr>
        <p:xfrm>
          <a:off x="487660" y="451513"/>
          <a:ext cx="11216680" cy="6041475"/>
        </p:xfrm>
        <a:graphic>
          <a:graphicData uri="http://schemas.openxmlformats.org/drawingml/2006/table">
            <a:tbl>
              <a:tblPr/>
              <a:tblGrid>
                <a:gridCol w="4945164">
                  <a:extLst>
                    <a:ext uri="{9D8B030D-6E8A-4147-A177-3AD203B41FA5}">
                      <a16:colId xmlns:a16="http://schemas.microsoft.com/office/drawing/2014/main" val="2284146588"/>
                    </a:ext>
                  </a:extLst>
                </a:gridCol>
                <a:gridCol w="6271516">
                  <a:extLst>
                    <a:ext uri="{9D8B030D-6E8A-4147-A177-3AD203B41FA5}">
                      <a16:colId xmlns:a16="http://schemas.microsoft.com/office/drawing/2014/main" val="2404923598"/>
                    </a:ext>
                  </a:extLst>
                </a:gridCol>
              </a:tblGrid>
              <a:tr h="722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Major Traded Industry Cluster​</a:t>
                      </a:r>
                      <a:endParaRPr lang="en-US" sz="18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Summary of Economic Development Position in Region, </a:t>
                      </a:r>
                    </a:p>
                    <a:p>
                      <a:pPr algn="ctr" fontAlgn="base"/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2018-2020​</a:t>
                      </a:r>
                      <a:endParaRPr lang="en-US" sz="18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55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53312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Agriculture &amp; Food Processing​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Small, Declining​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989968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Services​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Mid-sized, Emerging Opportunity​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400365"/>
                  </a:ext>
                </a:extLst>
              </a:tr>
              <a:tr h="58305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Energy, Natural Resources, &amp; Finished Products​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Mid-sized, Declining Specialization​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85187"/>
                  </a:ext>
                </a:extLst>
              </a:tr>
              <a:tr h="56097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Engineering, R&amp;D, Testing &amp; Technical Services​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Small, Declining​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183544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Financial &amp; Insurance Services​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Small, Declining​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054047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Care Services​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Mid-Sized, Declining Specialization​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196695"/>
                  </a:ext>
                </a:extLst>
              </a:tr>
              <a:tr h="72288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Technology &amp; CommunicationsServices​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Small, Declining​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016923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 Sciences​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Small, Declining​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034237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Manufacturing​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Large, Declining Specialization​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33699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Ship Building, Aerospace, &amp; Defense​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Small, Emerging Strength​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52527"/>
                  </a:ext>
                </a:extLst>
              </a:tr>
              <a:tr h="4314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Transportation, Distribution and Logistics​</a:t>
                      </a:r>
                      <a:endParaRPr lang="en-US" sz="18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Mid-sized, Emerging Opportunity​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87882" marR="87882" marT="43941" marB="43941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70831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91715457-DA0A-4192-98AB-258ED7EA12C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-965861" y="1855408"/>
            <a:ext cx="193140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8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234506" cy="1320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Target Industry Clusters (Pre-/Post-Award)</a:t>
            </a:r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62137631"/>
              </p:ext>
            </p:extLst>
          </p:nvPr>
        </p:nvGraphicFramePr>
        <p:xfrm>
          <a:off x="379012" y="1609344"/>
          <a:ext cx="9464040" cy="444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73208A6-7B81-45AC-A9DF-C83B27684A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5311010"/>
              </p:ext>
            </p:extLst>
          </p:nvPr>
        </p:nvGraphicFramePr>
        <p:xfrm>
          <a:off x="379012" y="1609344"/>
          <a:ext cx="9464040" cy="444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33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ED206AFB-1E7A-4623-803B-07ADFA51DF34}"/>
              </a:ext>
            </a:extLst>
          </p:cNvPr>
          <p:cNvGrpSpPr/>
          <p:nvPr/>
        </p:nvGrpSpPr>
        <p:grpSpPr>
          <a:xfrm>
            <a:off x="238778" y="1121202"/>
            <a:ext cx="11358136" cy="5336688"/>
            <a:chOff x="364435" y="1121202"/>
            <a:chExt cx="10994574" cy="5336688"/>
          </a:xfrm>
          <a:solidFill>
            <a:schemeClr val="bg1"/>
          </a:solidFill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E3FC5BA-EFBF-474C-8D59-718EBB0A5609}"/>
                </a:ext>
              </a:extLst>
            </p:cNvPr>
            <p:cNvSpPr txBox="1"/>
            <p:nvPr/>
          </p:nvSpPr>
          <p:spPr>
            <a:xfrm>
              <a:off x="7032413" y="3780234"/>
              <a:ext cx="4326596" cy="267765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Emerging Technology and IT Cluster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64,140 Jobs in 2021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0.5% Employment Growth since 2017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3.4% Growth Expected to 2026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$4.7 Billion GRP in 2020 </a:t>
              </a:r>
            </a:p>
            <a:p>
              <a:endParaRPr lang="en-US" sz="2000" dirty="0"/>
            </a:p>
          </p:txBody>
        </p:sp>
        <p:pic>
          <p:nvPicPr>
            <p:cNvPr id="10" name="Graphic 9" descr="Medical">
              <a:extLst>
                <a:ext uri="{FF2B5EF4-FFF2-40B4-BE49-F238E27FC236}">
                  <a16:creationId xmlns:a16="http://schemas.microsoft.com/office/drawing/2014/main" id="{1F93AA17-AB96-478C-88B5-6959F7692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64435" y="4633317"/>
              <a:ext cx="1371600" cy="1371600"/>
            </a:xfrm>
            <a:prstGeom prst="rect">
              <a:avLst/>
            </a:prstGeom>
          </p:spPr>
        </p:pic>
        <p:pic>
          <p:nvPicPr>
            <p:cNvPr id="14" name="Graphic 13" descr="Grain">
              <a:extLst>
                <a:ext uri="{FF2B5EF4-FFF2-40B4-BE49-F238E27FC236}">
                  <a16:creationId xmlns:a16="http://schemas.microsoft.com/office/drawing/2014/main" id="{3C8BD876-3166-476A-BD8D-D4871CF16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80683" y="1758841"/>
              <a:ext cx="1371600" cy="1371600"/>
            </a:xfrm>
            <a:prstGeom prst="rect">
              <a:avLst/>
            </a:prstGeom>
          </p:spPr>
        </p:pic>
        <p:pic>
          <p:nvPicPr>
            <p:cNvPr id="12" name="Graphic 11" descr="Gears">
              <a:extLst>
                <a:ext uri="{FF2B5EF4-FFF2-40B4-BE49-F238E27FC236}">
                  <a16:creationId xmlns:a16="http://schemas.microsoft.com/office/drawing/2014/main" id="{1CF75B8A-0899-41A2-8507-578304385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64435" y="1758841"/>
              <a:ext cx="1371600" cy="13716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7E92CA-ECD9-41EC-B93F-44616434DB4B}"/>
                </a:ext>
              </a:extLst>
            </p:cNvPr>
            <p:cNvSpPr txBox="1"/>
            <p:nvPr/>
          </p:nvSpPr>
          <p:spPr>
            <a:xfrm>
              <a:off x="1049533" y="1121202"/>
              <a:ext cx="4326596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Manufacturing Cluster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17,120 Jobs in 2021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3.9% Employment Growth since 2017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1.3% Growth Expected to 2026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$2.95 Billion GRP in 2020 </a:t>
              </a:r>
            </a:p>
            <a:p>
              <a:endParaRPr lang="en-US" sz="2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7CCA6A0-51FC-494E-BC49-EF1A641D0CDE}"/>
                </a:ext>
              </a:extLst>
            </p:cNvPr>
            <p:cNvSpPr txBox="1"/>
            <p:nvPr/>
          </p:nvSpPr>
          <p:spPr>
            <a:xfrm>
              <a:off x="1049533" y="3780234"/>
              <a:ext cx="4326596" cy="26468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Life Sciences and Health Care Cluster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44,920 Jobs in 2021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5.1% Employment Growth since 2017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6.7% Growth Expected to 2026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$3.64 Billion GRP in 2020 </a:t>
              </a:r>
            </a:p>
            <a:p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E9DAA0-84EB-4B73-B159-AE6EA1D7C692}"/>
                </a:ext>
              </a:extLst>
            </p:cNvPr>
            <p:cNvSpPr txBox="1"/>
            <p:nvPr/>
          </p:nvSpPr>
          <p:spPr>
            <a:xfrm>
              <a:off x="7032413" y="1121202"/>
              <a:ext cx="4326596" cy="230832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Food and Beverage Cluster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10,518 Jobs in 2021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3.7% Employment Growth since 2017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4.8% Growth Expected to 2026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$1.20 Billion GRP in 2020 </a:t>
              </a:r>
            </a:p>
            <a:p>
              <a:endParaRPr lang="en-US" sz="2000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EB97CEEB-4234-40B5-AA3D-B4C04BFB30DC}"/>
              </a:ext>
            </a:extLst>
          </p:cNvPr>
          <p:cNvSpPr txBox="1">
            <a:spLocks/>
          </p:cNvSpPr>
          <p:nvPr/>
        </p:nvSpPr>
        <p:spPr>
          <a:xfrm>
            <a:off x="648725" y="159661"/>
            <a:ext cx="8596668" cy="7151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kern="0" dirty="0">
                <a:sym typeface="Acherus Grotesque"/>
              </a:rPr>
              <a:t>TARGET INDUSTRY CLUSTERS </a:t>
            </a:r>
          </a:p>
        </p:txBody>
      </p:sp>
    </p:spTree>
    <p:extLst>
      <p:ext uri="{BB962C8B-B14F-4D97-AF65-F5344CB8AC3E}">
        <p14:creationId xmlns:p14="http://schemas.microsoft.com/office/powerpoint/2010/main" val="3491346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0F431DB-65DB-4498-9504-AF0CFC3B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Areas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B91DB7-179C-49FB-B01E-DB3B22FA3A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2E8B8-74F6-4B04-8680-D814C8B6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591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273691"/>
      </a:accent1>
      <a:accent2>
        <a:srgbClr val="35B651"/>
      </a:accent2>
      <a:accent3>
        <a:srgbClr val="0BD0D9"/>
      </a:accent3>
      <a:accent4>
        <a:srgbClr val="35B651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Name xmlns="e6847383-64ac-4859-a287-a9c32af435f2" xsi:nil="true"/>
    <DocumentType xmlns="e6847383-64ac-4859-a287-a9c32af435f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30EC0CA7550748A89C1735ED1013D6" ma:contentTypeVersion="13" ma:contentTypeDescription="Create a new document." ma:contentTypeScope="" ma:versionID="0498a7f6b286c03254b726f8923b9da0">
  <xsd:schema xmlns:xsd="http://www.w3.org/2001/XMLSchema" xmlns:xs="http://www.w3.org/2001/XMLSchema" xmlns:p="http://schemas.microsoft.com/office/2006/metadata/properties" xmlns:ns2="e6847383-64ac-4859-a287-a9c32af435f2" xmlns:ns3="8a096e5d-cab4-418d-a904-fb2b177982d2" targetNamespace="http://schemas.microsoft.com/office/2006/metadata/properties" ma:root="true" ma:fieldsID="ab08b0e054775992760bd36e4fe0dac1" ns2:_="" ns3:_="">
    <xsd:import namespace="e6847383-64ac-4859-a287-a9c32af435f2"/>
    <xsd:import namespace="8a096e5d-cab4-418d-a904-fb2b177982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DocumentType" minOccurs="0"/>
                <xsd:element ref="ns2:ProjectNa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847383-64ac-4859-a287-a9c32af435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ocumentType" ma:index="17" nillable="true" ma:displayName="Document Type" ma:format="Dropdown" ma:internalName="DocumentType">
      <xsd:simpleType>
        <xsd:restriction base="dms:Choice">
          <xsd:enumeration value="Quarterly Report"/>
          <xsd:enumeration value="Contracting"/>
          <xsd:enumeration value="Project Artifacts"/>
          <xsd:enumeration value="Closeout Docs"/>
        </xsd:restriction>
      </xsd:simpleType>
    </xsd:element>
    <xsd:element name="ProjectName" ma:index="18" nillable="true" ma:displayName="Project Name" ma:format="Dropdown" ma:internalName="ProjectName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96e5d-cab4-418d-a904-fb2b177982d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22A402-6BDF-45DB-B04E-1F957DABAB47}">
  <ds:schemaRefs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8a096e5d-cab4-418d-a904-fb2b177982d2"/>
    <ds:schemaRef ds:uri="http://schemas.openxmlformats.org/package/2006/metadata/core-properties"/>
    <ds:schemaRef ds:uri="e6847383-64ac-4859-a287-a9c32af435f2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71617E1-2689-48BD-99DA-9626D294F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847383-64ac-4859-a287-a9c32af435f2"/>
    <ds:schemaRef ds:uri="8a096e5d-cab4-418d-a904-fb2b177982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2AF8A6-653D-46F3-B6DA-08E407BD0D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10124</TotalTime>
  <Words>766</Words>
  <Application>Microsoft Office PowerPoint</Application>
  <PresentationFormat>Widescreen</PresentationFormat>
  <Paragraphs>152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Acherus Grotesque</vt:lpstr>
      <vt:lpstr>Arial</vt:lpstr>
      <vt:lpstr>Calibri</vt:lpstr>
      <vt:lpstr>Times New Roman</vt:lpstr>
      <vt:lpstr>Trebuchet MS</vt:lpstr>
      <vt:lpstr>Wingdings 3</vt:lpstr>
      <vt:lpstr>Facet</vt:lpstr>
      <vt:lpstr>GO VIRGINIA 2021 GROWTH AND DIVERSIFICATION PLAN</vt:lpstr>
      <vt:lpstr>G&amp;D Plan Goals</vt:lpstr>
      <vt:lpstr>PowerPoint Presentation</vt:lpstr>
      <vt:lpstr>2017 Growth and Diversification Plan</vt:lpstr>
      <vt:lpstr>Target Industry Cluster</vt:lpstr>
      <vt:lpstr>PowerPoint Presentation</vt:lpstr>
      <vt:lpstr>Target Industry Clusters (Pre-/Post-Award)</vt:lpstr>
      <vt:lpstr>PowerPoint Presentation</vt:lpstr>
      <vt:lpstr>Strategic Areas</vt:lpstr>
      <vt:lpstr>Where was the funding allocated?</vt:lpstr>
      <vt:lpstr>PROPOSED STRATEGIC AREAS</vt:lpstr>
      <vt:lpstr>WHAT ARE WE DOING TODAY?</vt:lpstr>
      <vt:lpstr>WHAT ARE WE DOING TODAY?</vt:lpstr>
      <vt:lpstr>WHAT ARE WE DOING TODAY?</vt:lpstr>
      <vt:lpstr>G&amp;D WORK PLAN</vt:lpstr>
      <vt:lpstr>WORKGROUP SESSIONS 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Virginia Region II</dc:title>
  <dc:creator>Jennifer Morgan</dc:creator>
  <cp:lastModifiedBy>Kell, Julia</cp:lastModifiedBy>
  <cp:revision>104</cp:revision>
  <cp:lastPrinted>2018-08-23T19:46:25Z</cp:lastPrinted>
  <dcterms:created xsi:type="dcterms:W3CDTF">2018-08-22T15:37:38Z</dcterms:created>
  <dcterms:modified xsi:type="dcterms:W3CDTF">2021-09-01T14:13:52Z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0x010100EE30EC0CA7550748A89C1735ED1013D6</vt:lpwstr>
  </property>
</Properties>
</file>