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0D8DC-DB4C-484E-8772-73928D395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FBF8AA-2542-4A68-AB32-524C7BAF4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50A40-6687-4197-9155-3D174062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4065-40BF-40B8-BF94-9CDBD062684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E73EB-0086-4473-88D3-327AFC77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5F911-4407-47A2-94E6-490FF541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8957-6EEE-4D6B-95DD-3D44CDA3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5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43E99-05DE-4B7B-A7F0-44CF4C08A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7F5B86-82B5-42DD-B4FB-B6DE97266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CF24C-309B-49F3-92ED-6D349AAF3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4065-40BF-40B8-BF94-9CDBD062684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10863-39D1-4C80-BD81-D1A11665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6012C-0250-49D2-A678-B22BA7754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8957-6EEE-4D6B-95DD-3D44CDA3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9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D559F4-207F-453D-8731-2680E94B5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7BAAE-B44A-43B7-8333-2882B18D7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9D7DE-EEBE-486B-A1EA-8B4B75AFF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4065-40BF-40B8-BF94-9CDBD062684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98F09-9341-45DB-815C-B6DD33544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300C9-591A-4036-A4E0-7F322A162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8957-6EEE-4D6B-95DD-3D44CDA3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1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88DF-692C-4990-923F-15D1593F9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6E7D2-5AB0-4092-BBF1-599FD1927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D8D5C-08FB-44A6-9587-61051D49C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4065-40BF-40B8-BF94-9CDBD062684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ED879-E3A1-457B-8395-D5F03B90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BF3BD-9DAF-499A-9113-825114E8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8957-6EEE-4D6B-95DD-3D44CDA3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4579C-D374-4463-99C9-68FB3B96E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E944E-2E44-41C9-A217-5F83CC2AC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00743-2850-4E1E-982C-66AA7989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4065-40BF-40B8-BF94-9CDBD062684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6682C-69E7-4CB8-A950-983F1810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A5079-693C-4E1E-9E19-D0AD2D04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8957-6EEE-4D6B-95DD-3D44CDA3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6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D1D02-7148-4995-B2FA-A66E30B95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A2D80-2695-4E26-AE0D-F946B366F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FB76D-1C63-4315-9752-1222EBB8B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2C878-FB89-451D-A11B-559A93863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4065-40BF-40B8-BF94-9CDBD062684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CF3A8-D423-4C0F-BC7B-1827DB082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C4175-78FB-419F-A6F9-3FF4D279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8957-6EEE-4D6B-95DD-3D44CDA3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3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8A33-EC48-4DC6-AC57-256E182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6B823-A2AD-4394-AFE6-9C1F4412D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F3A9F-BC7F-48DB-9A21-69A50BA15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8C900-D06C-4CCE-B066-2D963BA6A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754829-DA8A-42D5-8F5D-473A1BF8E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11E185-C23D-48EC-B9D6-857323C4A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4065-40BF-40B8-BF94-9CDBD062684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898678-AF00-4B97-9BBB-BAF74293D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1E96B0-C942-41CA-9C7C-DC4C5EE4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8957-6EEE-4D6B-95DD-3D44CDA3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7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0452-D0C7-4E6C-867C-0D9C68878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643B0D-3B30-461F-ADA8-0A722EE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4065-40BF-40B8-BF94-9CDBD062684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CEB5C-36AA-4003-A4F7-46EB6776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0014C9-A35D-4135-8330-CF1DFF8CF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8957-6EEE-4D6B-95DD-3D44CDA3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3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AB6EB0-92A2-42A2-A062-70780C6B0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4065-40BF-40B8-BF94-9CDBD062684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9B899-DD3D-4230-89E5-C9C9ED3D9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97088-E1AE-4043-91DC-5EF8BFDA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8957-6EEE-4D6B-95DD-3D44CDA3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1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6E44C-A3F9-464C-B6D2-67BB20071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DA825-4E7C-480F-A1FC-759D0E0B8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6E214-99A0-4060-A49F-0A35FC787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576D6-42D8-4D2D-8D95-93F23B39C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4065-40BF-40B8-BF94-9CDBD062684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60AF3-BF63-4B49-B8E1-D34F3A08C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06D1F-19CE-4356-AE0A-8953B9526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8957-6EEE-4D6B-95DD-3D44CDA3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E370-DF80-4415-8962-8FD83675F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A8423E-AD78-464C-AD62-678B40EA7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28E27-00AE-485A-B602-187720FAC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E23AB-05C4-4A1A-83A2-3358A42C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4065-40BF-40B8-BF94-9CDBD062684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F7A7C-AB17-42D4-BBB6-A6B629A9E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6ED07-351C-4019-A414-FEAD81431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8957-6EEE-4D6B-95DD-3D44CDA3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6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0E4A35-3DEB-4E66-9D5B-8B5A4CDC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204AD-CBF7-4131-A500-4BB9B4551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4FD85-BA48-49CE-B882-6808FA4CA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4065-40BF-40B8-BF94-9CDBD062684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45EE6-0E21-401C-B700-3E6B36F28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36DA3-70C9-4405-BA8B-B198A1B90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B8957-6EEE-4D6B-95DD-3D44CDA3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6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5E40-F423-45A6-8F2C-E99F0BD972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 Organization </a:t>
            </a:r>
            <a:br>
              <a:rPr lang="en-US" dirty="0"/>
            </a:br>
            <a:r>
              <a:rPr lang="en-US" dirty="0"/>
              <a:t>Budget Review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73D6D-5DEF-466B-9249-A04CACD7C0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 Virginia Executive Committee</a:t>
            </a:r>
          </a:p>
          <a:p>
            <a:r>
              <a:rPr lang="en-US" dirty="0"/>
              <a:t>April 22, 2021</a:t>
            </a:r>
          </a:p>
        </p:txBody>
      </p:sp>
    </p:spTree>
    <p:extLst>
      <p:ext uri="{BB962C8B-B14F-4D97-AF65-F5344CB8AC3E}">
        <p14:creationId xmlns:p14="http://schemas.microsoft.com/office/powerpoint/2010/main" val="24986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111D7-A64A-4D2E-8C65-444354A6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96632-3B32-4DAB-A3F4-D111E396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Two-year contract and budget, approved May 2020</a:t>
            </a:r>
          </a:p>
          <a:p>
            <a:pPr lvl="1"/>
            <a:r>
              <a:rPr lang="en-US" dirty="0"/>
              <a:t>Planning and administrative services</a:t>
            </a:r>
          </a:p>
          <a:p>
            <a:pPr lvl="1"/>
            <a:r>
              <a:rPr lang="en-US" dirty="0"/>
              <a:t>Master contract with DHCD and awards to individual project applicants</a:t>
            </a:r>
          </a:p>
          <a:p>
            <a:pPr lvl="1"/>
            <a:endParaRPr lang="en-US" dirty="0"/>
          </a:p>
          <a:p>
            <a:r>
              <a:rPr lang="en-US" dirty="0"/>
              <a:t>Budget, reviewed annually</a:t>
            </a:r>
          </a:p>
          <a:p>
            <a:pPr lvl="1"/>
            <a:r>
              <a:rPr lang="en-US" dirty="0"/>
              <a:t>Fixed budget, annual state allocation</a:t>
            </a:r>
          </a:p>
          <a:p>
            <a:pPr lvl="1"/>
            <a:r>
              <a:rPr lang="en-US" dirty="0"/>
              <a:t>Variable budget, administrative fee to applicants, adopted for FY 21</a:t>
            </a:r>
          </a:p>
          <a:p>
            <a:pPr lvl="1"/>
            <a:r>
              <a:rPr lang="en-US" dirty="0"/>
              <a:t>State deadline for adopted budgets by May 31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5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18994-C9C0-4A36-BA6B-6384D390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areas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D28B2-9796-4A6F-86A5-5E9034136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1800" dirty="0"/>
              <a:t>Administration</a:t>
            </a:r>
          </a:p>
          <a:p>
            <a:r>
              <a:rPr lang="en-US" sz="1800" dirty="0"/>
              <a:t>Council meetings </a:t>
            </a:r>
          </a:p>
          <a:p>
            <a:r>
              <a:rPr lang="en-US" sz="1800" dirty="0"/>
              <a:t>Contracts administration</a:t>
            </a:r>
          </a:p>
          <a:p>
            <a:r>
              <a:rPr lang="en-US" sz="1800" dirty="0"/>
              <a:t>Individual reporting and evaluation</a:t>
            </a:r>
          </a:p>
          <a:p>
            <a:r>
              <a:rPr lang="en-US" sz="1800" dirty="0"/>
              <a:t>Marketing and outreach</a:t>
            </a:r>
          </a:p>
          <a:p>
            <a:r>
              <a:rPr lang="en-US" sz="1800" dirty="0"/>
              <a:t>Technical assistance to applicants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Planning services</a:t>
            </a:r>
          </a:p>
          <a:p>
            <a:r>
              <a:rPr lang="en-US" sz="1800" dirty="0"/>
              <a:t>Strategic project pipeline development</a:t>
            </a:r>
          </a:p>
          <a:p>
            <a:r>
              <a:rPr lang="en-US" sz="1800" dirty="0"/>
              <a:t>Program impact evaluation</a:t>
            </a:r>
          </a:p>
          <a:p>
            <a:r>
              <a:rPr lang="en-US" sz="1800" dirty="0"/>
              <a:t>Growth and Diversification Planning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Other Expenses</a:t>
            </a:r>
          </a:p>
          <a:p>
            <a:r>
              <a:rPr lang="en-US" sz="1800" dirty="0"/>
              <a:t>Travel</a:t>
            </a:r>
          </a:p>
          <a:p>
            <a:r>
              <a:rPr lang="en-US" sz="1800" dirty="0"/>
              <a:t>Materials and supply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Reserve fund </a:t>
            </a:r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3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53758-5107-4D0D-99BC-542DAC77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budgets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0CFE3-03A8-4845-A365-917923D78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numCol="3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FY 20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Administration ($134,000)</a:t>
            </a:r>
          </a:p>
          <a:p>
            <a:r>
              <a:rPr lang="en-US" dirty="0"/>
              <a:t>Planning ($90,000)</a:t>
            </a:r>
          </a:p>
          <a:p>
            <a:r>
              <a:rPr lang="en-US" dirty="0"/>
              <a:t>Other expenses ($6,000)</a:t>
            </a:r>
          </a:p>
          <a:p>
            <a:r>
              <a:rPr lang="en-US" dirty="0"/>
              <a:t>Reserves ($20,000)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 allocation ($250,000)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FY 21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Administration </a:t>
            </a:r>
          </a:p>
          <a:p>
            <a:pPr lvl="1"/>
            <a:r>
              <a:rPr lang="en-US" dirty="0"/>
              <a:t>($50,000 fixed)</a:t>
            </a:r>
          </a:p>
          <a:p>
            <a:pPr lvl="1"/>
            <a:r>
              <a:rPr lang="en-US" dirty="0"/>
              <a:t>($80,000-$120,000 variable)*</a:t>
            </a:r>
          </a:p>
          <a:p>
            <a:r>
              <a:rPr lang="en-US" dirty="0"/>
              <a:t>Planning ($118,000)</a:t>
            </a:r>
          </a:p>
          <a:p>
            <a:r>
              <a:rPr lang="en-US" dirty="0"/>
              <a:t>Other expenses ($2,000)</a:t>
            </a:r>
          </a:p>
          <a:p>
            <a:r>
              <a:rPr lang="en-US" dirty="0"/>
              <a:t>Reserves ($80,000)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 allocation ($250,000)</a:t>
            </a:r>
          </a:p>
          <a:p>
            <a:pPr marL="0" indent="0">
              <a:buNone/>
            </a:pPr>
            <a:r>
              <a:rPr lang="en-US" dirty="0"/>
              <a:t>Administrative fee ($56,000 to date)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FY 22 (Proposed)</a:t>
            </a:r>
          </a:p>
          <a:p>
            <a:endParaRPr lang="en-US" dirty="0"/>
          </a:p>
          <a:p>
            <a:r>
              <a:rPr lang="en-US" dirty="0"/>
              <a:t>Administration </a:t>
            </a:r>
          </a:p>
          <a:p>
            <a:pPr lvl="1"/>
            <a:r>
              <a:rPr lang="en-US" dirty="0"/>
              <a:t>($50,000 fixed)</a:t>
            </a:r>
          </a:p>
          <a:p>
            <a:pPr lvl="1"/>
            <a:r>
              <a:rPr lang="en-US" dirty="0"/>
              <a:t>($80,000-$120,000 variable)*</a:t>
            </a:r>
          </a:p>
          <a:p>
            <a:r>
              <a:rPr lang="en-US" dirty="0"/>
              <a:t>Planning ($118,000)</a:t>
            </a:r>
          </a:p>
          <a:p>
            <a:r>
              <a:rPr lang="en-US" dirty="0"/>
              <a:t>Other expenses ($2,000)</a:t>
            </a:r>
          </a:p>
          <a:p>
            <a:r>
              <a:rPr lang="en-US" dirty="0"/>
              <a:t>Reserves ($80,000)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 allocation ($250,000)</a:t>
            </a:r>
          </a:p>
          <a:p>
            <a:pPr marL="0" indent="0">
              <a:buNone/>
            </a:pPr>
            <a:r>
              <a:rPr lang="en-US" dirty="0"/>
              <a:t>Administrative fee (variable)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BE141-7397-4E0D-AA5D-5D8D1C4E09D5}"/>
              </a:ext>
            </a:extLst>
          </p:cNvPr>
          <p:cNvSpPr txBox="1"/>
          <p:nvPr/>
        </p:nvSpPr>
        <p:spPr>
          <a:xfrm>
            <a:off x="970909" y="5965371"/>
            <a:ext cx="781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*Assumes placing 67% to 100% of state allocation under contract at 8% ceiling </a:t>
            </a:r>
          </a:p>
        </p:txBody>
      </p:sp>
    </p:spTree>
    <p:extLst>
      <p:ext uri="{BB962C8B-B14F-4D97-AF65-F5344CB8AC3E}">
        <p14:creationId xmlns:p14="http://schemas.microsoft.com/office/powerpoint/2010/main" val="260611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3C9E5-50A0-43D0-9A48-5420C5F9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Unrecovered costs (preliminary estimates)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A2ABF-14E3-484E-8E15-DEAB6493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Contracts Administration and Reporting </a:t>
            </a:r>
          </a:p>
          <a:p>
            <a:pPr lvl="1"/>
            <a:r>
              <a:rPr lang="en-US" dirty="0"/>
              <a:t>FY 21 Additional $1 million in ERR projects and continued management of pre-fee projects ($43,000)</a:t>
            </a:r>
          </a:p>
          <a:p>
            <a:pPr lvl="1"/>
            <a:r>
              <a:rPr lang="en-US" dirty="0"/>
              <a:t>FY 22 Forecast with proposed budget ($84,000)</a:t>
            </a:r>
          </a:p>
          <a:p>
            <a:r>
              <a:rPr lang="en-US" dirty="0"/>
              <a:t>Annual organizational audit ($10,000-$15,000)</a:t>
            </a:r>
          </a:p>
          <a:p>
            <a:r>
              <a:rPr lang="en-US" dirty="0"/>
              <a:t>Web hosting and webinar licensing (TBD)</a:t>
            </a:r>
          </a:p>
          <a:p>
            <a:r>
              <a:rPr lang="en-US" dirty="0"/>
              <a:t>Staff time on marketing and outreach, TA to applicants, strategic pipeline development (TBD)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7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91980-B3BB-4385-BA3C-947D45644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Comparisons: FY 21 Adopted fixed budgets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EACA0-8727-4BD1-8DA6-8AF81E2B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543" y="38503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*Using or moving to administrative fee</a:t>
            </a:r>
            <a:br>
              <a:rPr lang="en-US" sz="1800" dirty="0"/>
            </a:br>
            <a:r>
              <a:rPr lang="en-US" sz="1800" dirty="0"/>
              <a:t>** Supplemented by carryover balances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***Supplemented by private donations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0BF8FDE-024D-408A-9D20-AE05D676F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177941"/>
              </p:ext>
            </p:extLst>
          </p:nvPr>
        </p:nvGraphicFramePr>
        <p:xfrm>
          <a:off x="1458686" y="1481666"/>
          <a:ext cx="9122229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743">
                  <a:extLst>
                    <a:ext uri="{9D8B030D-6E8A-4147-A177-3AD203B41FA5}">
                      <a16:colId xmlns:a16="http://schemas.microsoft.com/office/drawing/2014/main" val="3624238886"/>
                    </a:ext>
                  </a:extLst>
                </a:gridCol>
                <a:gridCol w="3040743">
                  <a:extLst>
                    <a:ext uri="{9D8B030D-6E8A-4147-A177-3AD203B41FA5}">
                      <a16:colId xmlns:a16="http://schemas.microsoft.com/office/drawing/2014/main" val="3515554237"/>
                    </a:ext>
                  </a:extLst>
                </a:gridCol>
                <a:gridCol w="3040743">
                  <a:extLst>
                    <a:ext uri="{9D8B030D-6E8A-4147-A177-3AD203B41FA5}">
                      <a16:colId xmlns:a16="http://schemas.microsoft.com/office/drawing/2014/main" val="3234799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Administration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70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$239,705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$10,295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97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767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$2444,900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$5,100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934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71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5***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463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$75,000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5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7**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$195,500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$54,500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2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8*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$240,650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$9,350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826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9*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$206,000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$44,000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393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063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F0DB5-0086-4C93-AE20-D5DCCE929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Comparisons: Current project loads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A777CE9-63D5-4A32-9893-D76A50D396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246250"/>
              </p:ext>
            </p:extLst>
          </p:nvPr>
        </p:nvGraphicFramePr>
        <p:xfrm>
          <a:off x="994229" y="1748970"/>
          <a:ext cx="10254342" cy="4550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7612">
                  <a:extLst>
                    <a:ext uri="{9D8B030D-6E8A-4147-A177-3AD203B41FA5}">
                      <a16:colId xmlns:a16="http://schemas.microsoft.com/office/drawing/2014/main" val="544670986"/>
                    </a:ext>
                  </a:extLst>
                </a:gridCol>
                <a:gridCol w="4477879">
                  <a:extLst>
                    <a:ext uri="{9D8B030D-6E8A-4147-A177-3AD203B41FA5}">
                      <a16:colId xmlns:a16="http://schemas.microsoft.com/office/drawing/2014/main" val="2327995208"/>
                    </a:ext>
                  </a:extLst>
                </a:gridCol>
                <a:gridCol w="3268851">
                  <a:extLst>
                    <a:ext uri="{9D8B030D-6E8A-4147-A177-3AD203B41FA5}">
                      <a16:colId xmlns:a16="http://schemas.microsoft.com/office/drawing/2014/main" val="537210198"/>
                    </a:ext>
                  </a:extLst>
                </a:gridCol>
              </a:tblGrid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Region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Awards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Project Count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60148023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$                 6,085,698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3601437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$                 5,453,620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15782827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$                 7,341,268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0346053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$                 9,002,666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3418472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$                 8,397,869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8408828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$                 5,658,228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8251913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$                 9,141,509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6553478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$                 2,758,796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7557558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$                 3,274,257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7909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11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F0DB5-0086-4C93-AE20-D5DCCE929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2 Project load by year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A777CE9-63D5-4A32-9893-D76A50D396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625612"/>
              </p:ext>
            </p:extLst>
          </p:nvPr>
        </p:nvGraphicFramePr>
        <p:xfrm>
          <a:off x="994229" y="1748970"/>
          <a:ext cx="10254342" cy="2275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7612">
                  <a:extLst>
                    <a:ext uri="{9D8B030D-6E8A-4147-A177-3AD203B41FA5}">
                      <a16:colId xmlns:a16="http://schemas.microsoft.com/office/drawing/2014/main" val="544670986"/>
                    </a:ext>
                  </a:extLst>
                </a:gridCol>
                <a:gridCol w="3171224">
                  <a:extLst>
                    <a:ext uri="{9D8B030D-6E8A-4147-A177-3AD203B41FA5}">
                      <a16:colId xmlns:a16="http://schemas.microsoft.com/office/drawing/2014/main" val="2327995208"/>
                    </a:ext>
                  </a:extLst>
                </a:gridCol>
                <a:gridCol w="4575506">
                  <a:extLst>
                    <a:ext uri="{9D8B030D-6E8A-4147-A177-3AD203B41FA5}">
                      <a16:colId xmlns:a16="http://schemas.microsoft.com/office/drawing/2014/main" val="537210198"/>
                    </a:ext>
                  </a:extLst>
                </a:gridCol>
              </a:tblGrid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Awards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Project Count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60148023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$ 5,453,620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3601437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$ 4,160,193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15782827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$2,502,993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0346053"/>
                  </a:ext>
                </a:extLst>
              </a:tr>
              <a:tr h="455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$1,263,507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3418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20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DA54-32C7-43FC-8691-B241763B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proposal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0FF33-B8BF-4B9F-93A9-F295BB715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Adopt a budget before May 31</a:t>
            </a:r>
          </a:p>
          <a:p>
            <a:endParaRPr lang="en-US" dirty="0"/>
          </a:p>
          <a:p>
            <a:r>
              <a:rPr lang="en-US" dirty="0"/>
              <a:t>Ongoing staff reporting on budget, fixed and variable, unrecovered costs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602BC84B6FFD478D3DF11705A04A38" ma:contentTypeVersion="13" ma:contentTypeDescription="Create a new document." ma:contentTypeScope="" ma:versionID="55811bd4dde1c520f8fc08c31b1dd269">
  <xsd:schema xmlns:xsd="http://www.w3.org/2001/XMLSchema" xmlns:xs="http://www.w3.org/2001/XMLSchema" xmlns:p="http://schemas.microsoft.com/office/2006/metadata/properties" xmlns:ns3="c89b9c7b-4541-4690-8036-00ce38b071e3" xmlns:ns4="bed989b1-f83e-4643-9a89-a178b25abd24" targetNamespace="http://schemas.microsoft.com/office/2006/metadata/properties" ma:root="true" ma:fieldsID="ec627c4df5360a15b0a2f0899f1a952d" ns3:_="" ns4:_="">
    <xsd:import namespace="c89b9c7b-4541-4690-8036-00ce38b071e3"/>
    <xsd:import namespace="bed989b1-f83e-4643-9a89-a178b25abd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9b9c7b-4541-4690-8036-00ce38b071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d989b1-f83e-4643-9a89-a178b25abd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083C07-155B-4813-8465-1BFE29E688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9b9c7b-4541-4690-8036-00ce38b071e3"/>
    <ds:schemaRef ds:uri="bed989b1-f83e-4643-9a89-a178b25ab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6B6649-129E-4EBC-9C5D-E8BB562E44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2415DD-C15D-4FAB-BC8B-F8EFF6FEE3C3}">
  <ds:schemaRefs>
    <ds:schemaRef ds:uri="c89b9c7b-4541-4690-8036-00ce38b071e3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bed989b1-f83e-4643-9a89-a178b25abd2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638</Words>
  <Application>Microsoft Office PowerPoint</Application>
  <PresentationFormat>Widescreen</PresentationFormat>
  <Paragraphs>171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Support Organization  Budget Review </vt:lpstr>
      <vt:lpstr>Context</vt:lpstr>
      <vt:lpstr>Budget areas </vt:lpstr>
      <vt:lpstr>Recent budgets </vt:lpstr>
      <vt:lpstr>Unrecovered costs (preliminary estimates) </vt:lpstr>
      <vt:lpstr>Comparisons: FY 21 Adopted fixed budgets  </vt:lpstr>
      <vt:lpstr>Comparisons: Current project loads</vt:lpstr>
      <vt:lpstr>Region 2 Project load by year </vt:lpstr>
      <vt:lpstr>Staff proposal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Organization  Budget Review</dc:title>
  <dc:creator>Provo, John</dc:creator>
  <cp:lastModifiedBy>Kell, Julia</cp:lastModifiedBy>
  <cp:revision>21</cp:revision>
  <dcterms:created xsi:type="dcterms:W3CDTF">2021-04-22T13:27:20Z</dcterms:created>
  <dcterms:modified xsi:type="dcterms:W3CDTF">2021-04-22T19:57:13Z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0x010100EC602BC84B6FFD478D3DF11705A04A38</vt:lpwstr>
  </property>
</Properties>
</file>